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Noto Sans Symbols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9" roundtripDataSignature="AMtx7mgyG2s0O99Uvp3UBfcvnhyopoTB3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24F52DC-00B4-4504-A1AC-2F7EEB3E7A40}">
  <a:tblStyle styleId="{524F52DC-00B4-4504-A1AC-2F7EEB3E7A40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otoSansSymbols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NotoSansSymbol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hyperlink" Target="https://www.lulzbot.com/store/printers/lulzbot-taz-6" TargetMode="External"/><Relationship Id="rId5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Moving Nozzle Head Update</a:t>
            </a:r>
            <a:br>
              <a:rPr lang="en-US"/>
            </a:br>
            <a:r>
              <a:rPr lang="en-US"/>
              <a:t>(6/5/2020)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Raghav Agarwal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Revolute Arm: Workspace</a:t>
            </a:r>
            <a:endParaRPr/>
          </a:p>
        </p:txBody>
      </p:sp>
      <p:sp>
        <p:nvSpPr>
          <p:cNvPr id="155" name="Google Shape;155;p10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Cage sits above base frame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Green circles represent the interior and exterior boundaries of the arm’s workspace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Dashed circle represents the possible path of joint 2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Blue circle represents the possible nozzle path wrt joint 2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Nozzle should be able to cover most/all the cage without crossing below midplane of its workspace</a:t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A close up of a logo&#10;&#10;Description automatically generated" id="156" name="Google Shape;15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6599" y="1372259"/>
            <a:ext cx="5416828" cy="525807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0"/>
          <p:cNvSpPr txBox="1"/>
          <p:nvPr/>
        </p:nvSpPr>
        <p:spPr>
          <a:xfrm>
            <a:off x="7581014" y="2513156"/>
            <a:ext cx="69756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CAGE</a:t>
            </a:r>
            <a:endParaRPr/>
          </a:p>
        </p:txBody>
      </p:sp>
      <p:sp>
        <p:nvSpPr>
          <p:cNvPr id="158" name="Google Shape;158;p10"/>
          <p:cNvSpPr txBox="1"/>
          <p:nvPr/>
        </p:nvSpPr>
        <p:spPr>
          <a:xfrm>
            <a:off x="8286296" y="1254474"/>
            <a:ext cx="91993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NOZZLE</a:t>
            </a:r>
            <a:endParaRPr/>
          </a:p>
        </p:txBody>
      </p:sp>
      <p:sp>
        <p:nvSpPr>
          <p:cNvPr id="159" name="Google Shape;159;p10"/>
          <p:cNvSpPr txBox="1"/>
          <p:nvPr/>
        </p:nvSpPr>
        <p:spPr>
          <a:xfrm>
            <a:off x="8746262" y="3631962"/>
            <a:ext cx="67294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BASE</a:t>
            </a:r>
            <a:endParaRPr/>
          </a:p>
        </p:txBody>
      </p:sp>
      <p:sp>
        <p:nvSpPr>
          <p:cNvPr id="160" name="Google Shape;160;p10"/>
          <p:cNvSpPr/>
          <p:nvPr/>
        </p:nvSpPr>
        <p:spPr>
          <a:xfrm>
            <a:off x="6735433" y="1594867"/>
            <a:ext cx="5014196" cy="5014196"/>
          </a:xfrm>
          <a:prstGeom prst="ellipse">
            <a:avLst/>
          </a:prstGeom>
          <a:noFill/>
          <a:ln cap="flat" cmpd="sng" w="381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0"/>
          <p:cNvSpPr/>
          <p:nvPr/>
        </p:nvSpPr>
        <p:spPr>
          <a:xfrm>
            <a:off x="8596620" y="3456054"/>
            <a:ext cx="1291821" cy="1291821"/>
          </a:xfrm>
          <a:prstGeom prst="ellipse">
            <a:avLst/>
          </a:prstGeom>
          <a:noFill/>
          <a:ln cap="flat" cmpd="sng" w="38100">
            <a:solidFill>
              <a:srgbClr val="00B05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0"/>
          <p:cNvSpPr/>
          <p:nvPr/>
        </p:nvSpPr>
        <p:spPr>
          <a:xfrm>
            <a:off x="8399721" y="1623704"/>
            <a:ext cx="1832350" cy="1832350"/>
          </a:xfrm>
          <a:prstGeom prst="ellipse">
            <a:avLst/>
          </a:prstGeom>
          <a:noFill/>
          <a:ln cap="flat" cmpd="sng" w="38100">
            <a:solidFill>
              <a:srgbClr val="0070C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3" name="Google Shape;163;p10"/>
          <p:cNvCxnSpPr>
            <a:stCxn id="160" idx="2"/>
            <a:endCxn id="160" idx="6"/>
          </p:cNvCxnSpPr>
          <p:nvPr/>
        </p:nvCxnSpPr>
        <p:spPr>
          <a:xfrm>
            <a:off x="6735433" y="4101965"/>
            <a:ext cx="5014200" cy="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4" name="Google Shape;164;p10"/>
          <p:cNvSpPr/>
          <p:nvPr/>
        </p:nvSpPr>
        <p:spPr>
          <a:xfrm>
            <a:off x="9315896" y="2204039"/>
            <a:ext cx="8125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Joint 2</a:t>
            </a:r>
            <a:endParaRPr sz="18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0"/>
          <p:cNvSpPr txBox="1"/>
          <p:nvPr/>
        </p:nvSpPr>
        <p:spPr>
          <a:xfrm>
            <a:off x="6665809" y="3825581"/>
            <a:ext cx="12186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MIDPLANE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Rail System Inspiration</a:t>
            </a:r>
            <a:endParaRPr/>
          </a:p>
        </p:txBody>
      </p:sp>
      <p:sp>
        <p:nvSpPr>
          <p:cNvPr id="171" name="Google Shape;171;p11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Cartesian coordinates wrt base frame situated at the front of the frame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Can either have vertical slides as seen in the top picture (3D printer) or horizontal slides as seen in the bottom picture (Three-link PPP manipulator)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grpSp>
        <p:nvGrpSpPr>
          <p:cNvPr id="172" name="Google Shape;172;p11"/>
          <p:cNvGrpSpPr/>
          <p:nvPr/>
        </p:nvGrpSpPr>
        <p:grpSpPr>
          <a:xfrm>
            <a:off x="7195136" y="271003"/>
            <a:ext cx="3654057" cy="3511505"/>
            <a:chOff x="6620978" y="656408"/>
            <a:chExt cx="3654057" cy="3511505"/>
          </a:xfrm>
        </p:grpSpPr>
        <p:pic>
          <p:nvPicPr>
            <p:cNvPr descr="LulzBot TAZ 6 | LulzBot" id="173" name="Google Shape;173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620978" y="656408"/>
              <a:ext cx="3654057" cy="322022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11"/>
            <p:cNvSpPr txBox="1"/>
            <p:nvPr/>
          </p:nvSpPr>
          <p:spPr>
            <a:xfrm>
              <a:off x="7208875" y="3952469"/>
              <a:ext cx="2434855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 u="sng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  <a:hlinkClick r:id="rId4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https://www.lulzbot.com/store/printers/lulzbot-taz-6</a:t>
              </a:r>
              <a:endParaRPr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5" name="Google Shape;175;p11"/>
          <p:cNvGrpSpPr/>
          <p:nvPr/>
        </p:nvGrpSpPr>
        <p:grpSpPr>
          <a:xfrm>
            <a:off x="7045841" y="3893572"/>
            <a:ext cx="3706776" cy="2693425"/>
            <a:chOff x="2548270" y="3429000"/>
            <a:chExt cx="3706776" cy="2693425"/>
          </a:xfrm>
        </p:grpSpPr>
        <p:pic>
          <p:nvPicPr>
            <p:cNvPr id="176" name="Google Shape;176;p11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2548270" y="3429000"/>
              <a:ext cx="3706776" cy="230033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11"/>
            <p:cNvSpPr txBox="1"/>
            <p:nvPr/>
          </p:nvSpPr>
          <p:spPr>
            <a:xfrm>
              <a:off x="2637026" y="5783871"/>
              <a:ext cx="3529263" cy="3385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Figure 3.1: Three-link PPP Manipulator from </a:t>
              </a:r>
              <a:r>
                <a:rPr i="1" lang="en-US" sz="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 to Robotics: Mechanics and controls – Fourth Edition by John J Craig</a:t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Rail System: 3D Printer Inspiration</a:t>
            </a:r>
            <a:endParaRPr/>
          </a:p>
        </p:txBody>
      </p:sp>
      <p:sp>
        <p:nvSpPr>
          <p:cNvPr id="91" name="Google Shape;91;p2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Vertical and horizontal motion attached to front side of frame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Telescoping motion attached to nozzle carriage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Can move the cage even closer to front side of cage now that nozzle translates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Nozzle only needs to only telescope ~2.5” to cover difference in oyster cage configuration (to keep a fixed distance from the cage side as it rotates </a:t>
            </a:r>
            <a:r>
              <a:rPr lang="en-US">
                <a:solidFill>
                  <a:srgbClr val="FF0000"/>
                </a:solidFill>
              </a:rPr>
              <a:t>(W-H)/2</a:t>
            </a:r>
            <a:r>
              <a:rPr lang="en-US"/>
              <a:t>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Cage LxWxH = 28.8”x</a:t>
            </a:r>
            <a:r>
              <a:rPr lang="en-US">
                <a:solidFill>
                  <a:srgbClr val="FF0000"/>
                </a:solidFill>
              </a:rPr>
              <a:t>10.6”x5.51”</a:t>
            </a:r>
            <a:endParaRPr/>
          </a:p>
        </p:txBody>
      </p:sp>
      <p:pic>
        <p:nvPicPr>
          <p:cNvPr descr="A picture containing map, text, drawing&#10;&#10;Description automatically generated" id="92" name="Google Shape;9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0" y="2083495"/>
            <a:ext cx="5759746" cy="38355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Horizontal Motion</a:t>
            </a:r>
            <a:endParaRPr/>
          </a:p>
        </p:txBody>
      </p:sp>
      <p:sp>
        <p:nvSpPr>
          <p:cNvPr id="98" name="Google Shape;98;p3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Timing belt/chain attached to a fixed attachment on carriage with nozzle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Can use clamps or other fixtures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Stepper motor attached to one of vertical mounts to drive belt/chain</a:t>
            </a:r>
            <a:endParaRPr/>
          </a:p>
        </p:txBody>
      </p:sp>
      <p:pic>
        <p:nvPicPr>
          <p:cNvPr descr="A drawing of a map&#10;&#10;Description automatically generated" id="99" name="Google Shape;9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38133" y="722605"/>
            <a:ext cx="4790319" cy="270639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3"/>
          <p:cNvGrpSpPr/>
          <p:nvPr/>
        </p:nvGrpSpPr>
        <p:grpSpPr>
          <a:xfrm>
            <a:off x="6529519" y="3672235"/>
            <a:ext cx="2628678" cy="2546355"/>
            <a:chOff x="3616197" y="1063503"/>
            <a:chExt cx="4959605" cy="5315685"/>
          </a:xfrm>
        </p:grpSpPr>
        <p:pic>
          <p:nvPicPr>
            <p:cNvPr descr="A picture containing yellow, indoor, train, sitting&#10;&#10;Description automatically generated" id="101" name="Google Shape;101;p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616197" y="1063503"/>
              <a:ext cx="4959605" cy="47309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" name="Google Shape;102;p3"/>
            <p:cNvSpPr txBox="1"/>
            <p:nvPr/>
          </p:nvSpPr>
          <p:spPr>
            <a:xfrm>
              <a:off x="3616197" y="5929434"/>
              <a:ext cx="4391179" cy="4497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https://www.thingiverse.com/thing:2560199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Vertical Motion</a:t>
            </a:r>
            <a:endParaRPr/>
          </a:p>
        </p:txBody>
      </p:sp>
      <p:sp>
        <p:nvSpPr>
          <p:cNvPr id="108" name="Google Shape;108;p4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Lead screw connecting the vertical rail mount to move carriage up and down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Stepper motor attached to lead screw driving the motion</a:t>
            </a:r>
            <a:endParaRPr/>
          </a:p>
        </p:txBody>
      </p:sp>
      <p:pic>
        <p:nvPicPr>
          <p:cNvPr descr="A picture containing drawing, snow&#10;&#10;Description automatically generated" id="109" name="Google Shape;109;p4"/>
          <p:cNvPicPr preferRelativeResize="0"/>
          <p:nvPr/>
        </p:nvPicPr>
        <p:blipFill rotWithShape="1">
          <a:blip r:embed="rId3">
            <a:alphaModFix/>
          </a:blip>
          <a:srcRect b="0" l="0" r="31050" t="0"/>
          <a:stretch/>
        </p:blipFill>
        <p:spPr>
          <a:xfrm>
            <a:off x="6414793" y="2026016"/>
            <a:ext cx="4939007" cy="2997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Telescoping Motion</a:t>
            </a:r>
            <a:endParaRPr/>
          </a:p>
        </p:txBody>
      </p:sp>
      <p:sp>
        <p:nvSpPr>
          <p:cNvPr id="115" name="Google Shape;115;p5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Rack and pinion with roller supports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Ex. Microscope focusing rack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Tubing fed through square pipe rack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4 horizontal rails to provide support to carriage</a:t>
            </a:r>
            <a:endParaRPr/>
          </a:p>
        </p:txBody>
      </p:sp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00" y="767662"/>
            <a:ext cx="5274127" cy="26613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" name="Google Shape;117;p5"/>
          <p:cNvGrpSpPr/>
          <p:nvPr/>
        </p:nvGrpSpPr>
        <p:grpSpPr>
          <a:xfrm>
            <a:off x="6096000" y="3715990"/>
            <a:ext cx="5523993" cy="2374348"/>
            <a:chOff x="6096000" y="3715990"/>
            <a:chExt cx="5523993" cy="2374348"/>
          </a:xfrm>
        </p:grpSpPr>
        <p:pic>
          <p:nvPicPr>
            <p:cNvPr descr="A close up of a weapon&#10;&#10;Description automatically generated" id="118" name="Google Shape;118;p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096000" y="3715990"/>
              <a:ext cx="5523993" cy="23743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Google Shape;119;p5"/>
            <p:cNvSpPr txBox="1"/>
            <p:nvPr/>
          </p:nvSpPr>
          <p:spPr>
            <a:xfrm>
              <a:off x="6096000" y="5874894"/>
              <a:ext cx="2690037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http://www.savazzi.net/photography/focusing_racks.htm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>
                <a:solidFill>
                  <a:schemeClr val="lt1"/>
                </a:solidFill>
              </a:rPr>
              <a:t>6/4/2020 Progress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130" name="Google Shape;130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Create a nozzle head attachment capable of motion: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Along the length of the cage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Upwards and downwards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Inwards and outwards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These designs move the nozzle in a 2D fashion with the third dimension being an offset from the front plane of the device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Desired pitch of the jet-cage interface is assumed to be handled by rotating the rotary table of the cage indexing mechanism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Revolute Arm</a:t>
            </a:r>
            <a:endParaRPr/>
          </a:p>
        </p:txBody>
      </p:sp>
      <p:sp>
        <p:nvSpPr>
          <p:cNvPr id="136" name="Google Shape;136;p8"/>
          <p:cNvSpPr txBox="1"/>
          <p:nvPr>
            <p:ph idx="1" type="body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Cylindrical coordinates wrt to base frame [b]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“Simple” controls as only variable motions are 3 rotations and 1 linear translation along parallel horizontal axes (reduce number of pitches, twists, etc. to do transformations for)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Can change orientation of jet by revolving joint 3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Rotating it can make a circular projection onto a plane normal to the jet face)</a:t>
            </a:r>
            <a:endParaRPr/>
          </a:p>
          <a:p>
            <a:pPr indent="-64135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A drawing of a fence&#10;&#10;Description automatically generated" id="137" name="Google Shape;13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2588" y="861237"/>
            <a:ext cx="2318493" cy="2749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drawing&#10;&#10;Description automatically generated" id="138" name="Google Shape;138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92618" y="3872154"/>
            <a:ext cx="2978434" cy="234122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8"/>
          <p:cNvSpPr txBox="1"/>
          <p:nvPr/>
        </p:nvSpPr>
        <p:spPr>
          <a:xfrm>
            <a:off x="10652051" y="1912753"/>
            <a:ext cx="70174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 View</a:t>
            </a:r>
            <a:endParaRPr/>
          </a:p>
        </p:txBody>
      </p:sp>
      <p:sp>
        <p:nvSpPr>
          <p:cNvPr id="140" name="Google Shape;140;p8"/>
          <p:cNvSpPr txBox="1"/>
          <p:nvPr/>
        </p:nvSpPr>
        <p:spPr>
          <a:xfrm>
            <a:off x="10652050" y="4399364"/>
            <a:ext cx="70174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Side View</a:t>
            </a:r>
            <a:endParaRPr/>
          </a:p>
        </p:txBody>
      </p:sp>
      <p:cxnSp>
        <p:nvCxnSpPr>
          <p:cNvPr id="141" name="Google Shape;141;p8"/>
          <p:cNvCxnSpPr/>
          <p:nvPr/>
        </p:nvCxnSpPr>
        <p:spPr>
          <a:xfrm rot="10800000">
            <a:off x="6741042" y="1027906"/>
            <a:ext cx="0" cy="5185469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Revolute Arm: Link Parameters</a:t>
            </a:r>
            <a:endParaRPr/>
          </a:p>
        </p:txBody>
      </p:sp>
      <p:graphicFrame>
        <p:nvGraphicFramePr>
          <p:cNvPr id="147" name="Google Shape;147;p9"/>
          <p:cNvGraphicFramePr/>
          <p:nvPr/>
        </p:nvGraphicFramePr>
        <p:xfrm>
          <a:off x="838200" y="18256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{524F52DC-00B4-4504-A1AC-2F7EEB3E7A40}</a:tableStyleId>
              </a:tblPr>
              <a:tblGrid>
                <a:gridCol w="735425"/>
                <a:gridCol w="1244000"/>
                <a:gridCol w="1435400"/>
                <a:gridCol w="1307800"/>
                <a:gridCol w="129717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Joint: i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Link Twist: </a:t>
                      </a: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α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i-1</a:t>
                      </a:r>
                      <a:endParaRPr sz="9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Link Length: </a:t>
                      </a:r>
                      <a:r>
                        <a:rPr b="1" i="0" lang="en-US" sz="18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  <a:r>
                        <a:rPr b="1" i="0" lang="en-US" sz="9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i-1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Link Offset: d</a:t>
                      </a:r>
                      <a:r>
                        <a:rPr lang="en-US" sz="900" u="none" cap="none" strike="noStrike"/>
                        <a:t>i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Joint Angle: </a:t>
                      </a: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θ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1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θ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800" u="none" cap="none" strike="noStrike">
                        <a:latin typeface="Noto Sans Symbols"/>
                        <a:ea typeface="Noto Sans Symbols"/>
                        <a:cs typeface="Noto Sans Symbols"/>
                        <a:sym typeface="Noto Sans Symbols"/>
                      </a:endParaRPr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2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L</a:t>
                      </a:r>
                      <a:r>
                        <a:rPr lang="en-US" sz="900" u="none" cap="none" strike="noStrike"/>
                        <a:t>1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d</a:t>
                      </a:r>
                      <a:r>
                        <a:rPr lang="en-US" sz="900" u="none" cap="none" strike="noStrike"/>
                        <a:t>2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θ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 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3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u="none" cap="none" strike="noStrike"/>
                        <a:t>L</a:t>
                      </a:r>
                      <a:r>
                        <a:rPr lang="en-US" sz="900" u="none" cap="none" strike="noStrike"/>
                        <a:t>2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θ</a:t>
                      </a: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4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Noto Sans Symbols"/>
                          <a:ea typeface="Noto Sans Symbols"/>
                          <a:cs typeface="Noto Sans Symbols"/>
                          <a:sym typeface="Noto Sans Symbols"/>
                        </a:rPr>
                        <a:t>π</a:t>
                      </a:r>
                      <a:r>
                        <a:rPr lang="en-US" sz="18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/2</a:t>
                      </a:r>
                      <a:endParaRPr sz="1800" u="none" cap="none" strike="noStrike">
                        <a:latin typeface="Noto Sans Symbols"/>
                        <a:ea typeface="Noto Sans Symbols"/>
                        <a:cs typeface="Noto Sans Symbols"/>
                        <a:sym typeface="Noto Sans Symbols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d</a:t>
                      </a:r>
                      <a:r>
                        <a:rPr lang="en-US" sz="900" u="none" cap="none" strike="noStrike"/>
                        <a:t>4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pic>
        <p:nvPicPr>
          <p:cNvPr descr="A drawing of a map&#10;&#10;Description automatically generated" id="148" name="Google Shape;14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7957" y="1690688"/>
            <a:ext cx="5016534" cy="3774447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9"/>
          <p:cNvSpPr txBox="1"/>
          <p:nvPr/>
        </p:nvSpPr>
        <p:spPr>
          <a:xfrm>
            <a:off x="838200" y="4084002"/>
            <a:ext cx="6019800" cy="22981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 frame is coincident with joint 1 and fixed in its orientation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Joints 1, 2, and 3 are revolute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Joint 4 is prismatic and is end effector</a:t>
            </a:r>
            <a:endParaRPr/>
          </a:p>
          <a:p>
            <a: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Constrained to revolution of joint 3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fixed whereas d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variable (prismatic)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2020-06-04T19:48:32Z</dcterms:created>
  <dc:creator>Chayce Wong</dc:creator>
</cp:coreProperties>
</file>